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57" r:id="rId5"/>
    <p:sldId id="266" r:id="rId6"/>
    <p:sldId id="267" r:id="rId7"/>
    <p:sldId id="269" r:id="rId8"/>
    <p:sldId id="268" r:id="rId9"/>
    <p:sldId id="270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BD5EC-BF76-B2BB-6C12-93B3559C9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E85520-B84F-1782-6F90-EBA7EDDB6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4B4628-818F-6FA8-DEAD-C6096965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3606D3-68DC-92A8-2E80-2DDAFB4C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DB6E8-E83D-06E9-4BA4-46C3AAF9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50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397E9-E12E-4A88-452E-6D8E8E52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3339F7-D21B-4134-A734-AD91704E6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ABE8AA-76AF-9614-0711-C0693A8C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1A5377-90DE-0508-79BA-402B8CD5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648422-A8C8-0E71-F5DD-2B398811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1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7B1A3D5-CCB3-11D2-C86E-32A7DC60C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F50EC98-5CB6-C015-D9B9-DF52A221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42110E-6EC8-E3F0-8688-CEFE7840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8D8F4F-0872-6BCC-E540-E074F61D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5AF5B7-47E8-BC83-2C22-B58D2BBF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22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3EEFD-114B-FDE8-559A-61E1AE15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C5053B-843B-2039-9041-609DA92DF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21214-28A5-D6D4-F04F-E6BA925A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757409-2371-15B5-FAD4-86B1FF6E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BDD0A-F33E-D966-394D-DEEAEB8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16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1E6DD-7F54-2C9C-0C07-EB3B7E17E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51E046-A304-D9D4-A0B8-B2C140547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43140C-06F5-8E13-4536-06E69F4F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5D237-EBB0-0A7A-BC44-E27A6F1B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3B3A65-F5DC-20A8-33CB-B78C92FA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77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994A8-37ED-B7B2-41FD-FF98B5A4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416B1-2651-A948-8877-5B5E5C89F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EC1BF4-F619-C062-9EAD-790C66F1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26F471-32A2-D07C-DF26-57744DF1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C73ACC-282E-D0E3-CED3-519EB18D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E3A25-277B-1CFF-E9B6-C3A6A7D7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06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62FF4-C07C-CCFA-EFCC-101D862C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D0CCEA-242E-A082-7B04-F4DAB74B9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A402E9-2488-2296-6B69-5110F142E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F13F28-C7E9-10BC-1593-E0101B6FE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81E0A9-A1CA-325C-47FB-47DDA1D01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FB62491-B6EF-2F38-30B9-8F070651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0FDD1D-8117-7046-87BE-3F5DE855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F4DA66-7F27-8A5D-718C-41E26E73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84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10D87-398C-E770-0BE3-DEA9518F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670AC7-6D9C-D670-E81E-9A0BD607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F4F4D5-3D33-F01B-5249-AA7D4FE6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1632BC-D82D-6E4E-D1B6-D8745633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66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C3D2C0-586F-3157-78F3-1A8AEF31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F8E007-26BE-5FC7-6EE2-EB879EDD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F6AA66-0E23-1658-9185-9F551F78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5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DF4B43-D3FD-A74D-BD04-76C09CC99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723A8-7E27-DD3E-202A-79591820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68036D-4707-5496-81B1-ABC35F41B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4AB37B-DEE1-A913-67CF-EBC7EF2E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4592E9-FBAC-F01F-0F58-BD0B9C86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589679-BA70-4D2A-A1F4-10571004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76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7FE96-07A7-2318-965C-8784022C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FACD95-70EA-3278-28CF-64019EA5A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7A680E-EBE5-81DF-A828-4BEDA571F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F2CE65-15DF-74D6-6E80-D354A5BF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6BD192-2639-EE98-85E5-A82FD11F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3BD7C4-E18A-3443-12EB-E1F96107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00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4EEAEB4-C932-759B-6C48-45A8DCFB3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236861-2393-7D30-035C-B96445075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E0F563-7520-9113-AE33-F37838963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50CBB-4968-4FF8-93D3-57C8F695FD8B}" type="datetimeFigureOut">
              <a:rPr lang="de-DE" smtClean="0"/>
              <a:t>13.06.2025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F0312C-4504-E96A-EDDA-3BD767456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3C69F2-00D1-3D9A-718D-DF43011EB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A0D1C4-D62B-4F50-8D0D-6DFF7610C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0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9C032B-EF58-873C-D8D8-36018215E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de-DE" sz="5600">
                <a:solidFill>
                  <a:srgbClr val="FFFFFF"/>
                </a:solidFill>
              </a:rPr>
              <a:t>How to analyze spines?</a:t>
            </a: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9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70E542-1E82-78C1-C7DC-B9CADD74D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de-DE" sz="8000">
                <a:solidFill>
                  <a:srgbClr val="FFFFFF"/>
                </a:solidFill>
              </a:rPr>
              <a:t>Semi-Manual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DD76C2-0013-BC3C-326A-875FF0B5F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de-DE" sz="2000">
                <a:solidFill>
                  <a:srgbClr val="FFFFFF"/>
                </a:solidFill>
              </a:rPr>
              <a:t>Spine Type classification and functional Synapse analysis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9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7F7EE4D-0AB6-419C-DE2A-762F29DAFF32}"/>
              </a:ext>
            </a:extLst>
          </p:cNvPr>
          <p:cNvSpPr/>
          <p:nvPr/>
        </p:nvSpPr>
        <p:spPr bwMode="auto">
          <a:xfrm>
            <a:off x="8881424" y="3749672"/>
            <a:ext cx="3239287" cy="219953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Geneva" charset="0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9C4A730D-4AA2-EE72-A6EB-2604F354539A}"/>
              </a:ext>
            </a:extLst>
          </p:cNvPr>
          <p:cNvSpPr txBox="1">
            <a:spLocks/>
          </p:cNvSpPr>
          <p:nvPr/>
        </p:nvSpPr>
        <p:spPr>
          <a:xfrm>
            <a:off x="199329" y="293200"/>
            <a:ext cx="8174567" cy="9271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Preview: Spine type and </a:t>
            </a:r>
            <a:r>
              <a:rPr lang="de-DE" sz="28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</a:t>
            </a:r>
            <a:r>
              <a:rPr lang="de-DE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synapse</a:t>
            </a:r>
            <a:r>
              <a:rPr lang="de-DE" sz="28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de-DE" sz="28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afik 4" descr="Ein Bild, das Screenshot, Farbigkeit, gelb, Muster enthält.&#10;&#10;Automatisch generierte Beschreibung">
            <a:extLst>
              <a:ext uri="{FF2B5EF4-FFF2-40B4-BE49-F238E27FC236}">
                <a16:creationId xmlns:a16="http://schemas.microsoft.com/office/drawing/2014/main" id="{46D94A27-D995-0853-1E49-9FE446F74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9" y="4127130"/>
            <a:ext cx="2050368" cy="1318094"/>
          </a:xfrm>
          <a:prstGeom prst="rect">
            <a:avLst/>
          </a:prstGeom>
        </p:spPr>
      </p:pic>
      <p:pic>
        <p:nvPicPr>
          <p:cNvPr id="6" name="Grafik 5" descr="Ein Bild, das Grün, Screenshot, Farbigkeit enthält.&#10;&#10;Automatisch generierte Beschreibung">
            <a:extLst>
              <a:ext uri="{FF2B5EF4-FFF2-40B4-BE49-F238E27FC236}">
                <a16:creationId xmlns:a16="http://schemas.microsoft.com/office/drawing/2014/main" id="{37E07DD3-66FE-C855-A5CF-E6E4BACD5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432" y="4127130"/>
            <a:ext cx="2050368" cy="1318094"/>
          </a:xfrm>
          <a:prstGeom prst="rect">
            <a:avLst/>
          </a:prstGeom>
        </p:spPr>
      </p:pic>
      <p:pic>
        <p:nvPicPr>
          <p:cNvPr id="7" name="Grafik 6" descr="Ein Bild, das Farbigkeit, Licht, Verschwommen enthält.&#10;&#10;Automatisch generierte Beschreibung">
            <a:extLst>
              <a:ext uri="{FF2B5EF4-FFF2-40B4-BE49-F238E27FC236}">
                <a16:creationId xmlns:a16="http://schemas.microsoft.com/office/drawing/2014/main" id="{DDCE0997-496C-F1B9-63C9-22C85F13F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9" y="1326113"/>
            <a:ext cx="4224511" cy="2715757"/>
          </a:xfrm>
          <a:prstGeom prst="rect">
            <a:avLst/>
          </a:prstGeom>
        </p:spPr>
      </p:pic>
      <p:pic>
        <p:nvPicPr>
          <p:cNvPr id="8" name="Grafik 7" descr="Ein Bild, das Screenshot, Kunst enthält.&#10;&#10;Automatisch generierte Beschreibung">
            <a:extLst>
              <a:ext uri="{FF2B5EF4-FFF2-40B4-BE49-F238E27FC236}">
                <a16:creationId xmlns:a16="http://schemas.microsoft.com/office/drawing/2014/main" id="{09CBFB7C-22F2-2F7C-049C-4D3C88E46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280" y="3212976"/>
            <a:ext cx="3549455" cy="2382185"/>
          </a:xfrm>
          <a:prstGeom prst="rect">
            <a:avLst/>
          </a:prstGeom>
        </p:spPr>
      </p:pic>
      <p:pic>
        <p:nvPicPr>
          <p:cNvPr id="9" name="Grafik 8" descr="Ein Bild, das Screenshot, Diagramm, Pixel enthält.&#10;&#10;Automatisch generierte Beschreibung">
            <a:extLst>
              <a:ext uri="{FF2B5EF4-FFF2-40B4-BE49-F238E27FC236}">
                <a16:creationId xmlns:a16="http://schemas.microsoft.com/office/drawing/2014/main" id="{5D108B48-32DE-3A6B-667F-45371738E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280" y="707811"/>
            <a:ext cx="3552409" cy="2433157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113935F-392F-020C-B12F-59DCAF4C2344}"/>
              </a:ext>
            </a:extLst>
          </p:cNvPr>
          <p:cNvCxnSpPr/>
          <p:nvPr/>
        </p:nvCxnSpPr>
        <p:spPr bwMode="auto">
          <a:xfrm flipH="1" flipV="1">
            <a:off x="4007768" y="3463756"/>
            <a:ext cx="132005" cy="281386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Grafik 10" descr="Ein Bild, das Dunkelheit, Schwarz, Screenshot, Musik enthält.&#10;&#10;Automatisch generierte Beschreibung">
            <a:extLst>
              <a:ext uri="{FF2B5EF4-FFF2-40B4-BE49-F238E27FC236}">
                <a16:creationId xmlns:a16="http://schemas.microsoft.com/office/drawing/2014/main" id="{8D38BC0B-0B45-2544-7984-5336DA0F69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808" y="1124744"/>
            <a:ext cx="4224509" cy="271575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84A8DAB-6999-211C-C9E1-C556E16B7155}"/>
              </a:ext>
            </a:extLst>
          </p:cNvPr>
          <p:cNvCxnSpPr/>
          <p:nvPr/>
        </p:nvCxnSpPr>
        <p:spPr bwMode="auto">
          <a:xfrm flipH="1" flipV="1">
            <a:off x="4696885" y="3280061"/>
            <a:ext cx="132005" cy="281386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C544B39-8308-210F-D0E7-AF932718E55F}"/>
              </a:ext>
            </a:extLst>
          </p:cNvPr>
          <p:cNvSpPr txBox="1"/>
          <p:nvPr/>
        </p:nvSpPr>
        <p:spPr>
          <a:xfrm>
            <a:off x="4656915" y="3532724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stubby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5B7B419-26E3-D02E-E617-49BC0C2F2249}"/>
              </a:ext>
            </a:extLst>
          </p:cNvPr>
          <p:cNvCxnSpPr/>
          <p:nvPr/>
        </p:nvCxnSpPr>
        <p:spPr bwMode="auto">
          <a:xfrm flipH="1" flipV="1">
            <a:off x="6152043" y="3144406"/>
            <a:ext cx="132005" cy="281386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55275D3-E30B-7383-FD77-43BF2EC46970}"/>
              </a:ext>
            </a:extLst>
          </p:cNvPr>
          <p:cNvSpPr txBox="1"/>
          <p:nvPr/>
        </p:nvSpPr>
        <p:spPr>
          <a:xfrm>
            <a:off x="6231498" y="339706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thin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C26F153-9FBA-7AD2-3029-A875CA6AA87A}"/>
              </a:ext>
            </a:extLst>
          </p:cNvPr>
          <p:cNvCxnSpPr>
            <a:stCxn id="17" idx="0"/>
          </p:cNvCxnSpPr>
          <p:nvPr/>
        </p:nvCxnSpPr>
        <p:spPr bwMode="auto">
          <a:xfrm flipH="1" flipV="1">
            <a:off x="7990000" y="3227437"/>
            <a:ext cx="117312" cy="151398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C8A2E3F-1715-39F4-076F-6CE0C5ED2C9D}"/>
              </a:ext>
            </a:extLst>
          </p:cNvPr>
          <p:cNvSpPr txBox="1"/>
          <p:nvPr/>
        </p:nvSpPr>
        <p:spPr>
          <a:xfrm>
            <a:off x="7592587" y="3378835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mushroom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6AFD1C7-3B47-1148-8D86-C1D187E8EEC6}"/>
              </a:ext>
            </a:extLst>
          </p:cNvPr>
          <p:cNvCxnSpPr/>
          <p:nvPr/>
        </p:nvCxnSpPr>
        <p:spPr bwMode="auto">
          <a:xfrm flipV="1">
            <a:off x="8164746" y="3238142"/>
            <a:ext cx="36664" cy="140693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5F7A149-53B9-61C5-E028-B4F01E098316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6030282" y="1722648"/>
            <a:ext cx="187763" cy="120649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5C65242-3399-406D-3E7F-05EDACE75426}"/>
              </a:ext>
            </a:extLst>
          </p:cNvPr>
          <p:cNvSpPr txBox="1"/>
          <p:nvPr/>
        </p:nvSpPr>
        <p:spPr>
          <a:xfrm>
            <a:off x="5604524" y="1843297"/>
            <a:ext cx="851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filopodia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77A22B3-B68B-8C44-B0ED-8B25E0C7344C}"/>
              </a:ext>
            </a:extLst>
          </p:cNvPr>
          <p:cNvCxnSpPr/>
          <p:nvPr/>
        </p:nvCxnSpPr>
        <p:spPr bwMode="auto">
          <a:xfrm flipH="1">
            <a:off x="7296071" y="1594360"/>
            <a:ext cx="296516" cy="30818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16E09E7F-9BE1-B573-F7BC-5059A8492236}"/>
              </a:ext>
            </a:extLst>
          </p:cNvPr>
          <p:cNvSpPr txBox="1"/>
          <p:nvPr/>
        </p:nvSpPr>
        <p:spPr>
          <a:xfrm>
            <a:off x="7562868" y="1401256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mushroom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5275A87-617A-11ED-67DA-E364D740E911}"/>
              </a:ext>
            </a:extLst>
          </p:cNvPr>
          <p:cNvSpPr/>
          <p:nvPr/>
        </p:nvSpPr>
        <p:spPr bwMode="auto">
          <a:xfrm>
            <a:off x="1559496" y="1059750"/>
            <a:ext cx="282234" cy="137714"/>
          </a:xfrm>
          <a:prstGeom prst="rect">
            <a:avLst/>
          </a:prstGeom>
          <a:solidFill>
            <a:srgbClr val="C01B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Geneva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C21F2C2-ED7A-847C-6B73-03730654EF47}"/>
              </a:ext>
            </a:extLst>
          </p:cNvPr>
          <p:cNvSpPr/>
          <p:nvPr/>
        </p:nvSpPr>
        <p:spPr bwMode="auto">
          <a:xfrm>
            <a:off x="199329" y="1050798"/>
            <a:ext cx="282234" cy="137714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Geneva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26E07A7-8283-9299-6924-3F7EE9832E97}"/>
              </a:ext>
            </a:extLst>
          </p:cNvPr>
          <p:cNvSpPr/>
          <p:nvPr/>
        </p:nvSpPr>
        <p:spPr bwMode="auto">
          <a:xfrm>
            <a:off x="2988382" y="1053782"/>
            <a:ext cx="282234" cy="137714"/>
          </a:xfrm>
          <a:prstGeom prst="rect">
            <a:avLst/>
          </a:prstGeom>
          <a:solidFill>
            <a:srgbClr val="00A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Geneva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7A36BDB-FB02-EAA7-564E-D36AFD0AA1DE}"/>
              </a:ext>
            </a:extLst>
          </p:cNvPr>
          <p:cNvSpPr txBox="1"/>
          <p:nvPr/>
        </p:nvSpPr>
        <p:spPr>
          <a:xfrm>
            <a:off x="481563" y="965766"/>
            <a:ext cx="662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citrine</a:t>
            </a:r>
            <a:endParaRPr lang="de-DE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13119C1-77BD-E2D3-4064-C4A4839E4F0A}"/>
              </a:ext>
            </a:extLst>
          </p:cNvPr>
          <p:cNvSpPr txBox="1"/>
          <p:nvPr/>
        </p:nvSpPr>
        <p:spPr>
          <a:xfrm>
            <a:off x="1838910" y="974718"/>
            <a:ext cx="813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75000"/>
                  </a:schemeClr>
                </a:solidFill>
              </a:rPr>
              <a:t>PSD-95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38DBB0B-40D1-98DD-F283-E761F6DFF5EF}"/>
              </a:ext>
            </a:extLst>
          </p:cNvPr>
          <p:cNvSpPr txBox="1"/>
          <p:nvPr/>
        </p:nvSpPr>
        <p:spPr>
          <a:xfrm>
            <a:off x="3270616" y="974718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75000"/>
                  </a:schemeClr>
                </a:solidFill>
              </a:rPr>
              <a:t>SYN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58B2C6C-D54D-F040-FBD5-A20B1DBAD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243" y="3889484"/>
            <a:ext cx="4137715" cy="157183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06E074B-15CD-0DCA-D25A-A8FCC308C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89" y="5624422"/>
            <a:ext cx="6320725" cy="272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B588302-5023-8F82-6BE2-D9F7584D89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89" y="5949280"/>
            <a:ext cx="7449942" cy="314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Picture 4" descr="Macro Programming in ImageJ, March 18th – Nencki Open Lab">
            <a:extLst>
              <a:ext uri="{FF2B5EF4-FFF2-40B4-BE49-F238E27FC236}">
                <a16:creationId xmlns:a16="http://schemas.microsoft.com/office/drawing/2014/main" id="{22D6B46C-58DB-F2F8-AEBF-0542D6CF1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68471"/>
            <a:ext cx="479148" cy="47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AE3CC25C-01A1-9A64-0F99-62A5FAE43FD4}"/>
              </a:ext>
            </a:extLst>
          </p:cNvPr>
          <p:cNvSpPr txBox="1"/>
          <p:nvPr/>
        </p:nvSpPr>
        <p:spPr>
          <a:xfrm>
            <a:off x="9076125" y="168895"/>
            <a:ext cx="2204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SpineJ</a:t>
            </a:r>
            <a:r>
              <a:rPr lang="de-DE" sz="14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de-DE" sz="1400" dirty="0" err="1">
                <a:solidFill>
                  <a:schemeClr val="bg1">
                    <a:lumMod val="75000"/>
                  </a:schemeClr>
                </a:solidFill>
              </a:rPr>
              <a:t>Levet</a:t>
            </a:r>
            <a:r>
              <a:rPr lang="de-DE" sz="1400" dirty="0">
                <a:solidFill>
                  <a:schemeClr val="bg1">
                    <a:lumMod val="75000"/>
                  </a:schemeClr>
                </a:solidFill>
              </a:rPr>
              <a:t> et al., 2020</a:t>
            </a:r>
          </a:p>
        </p:txBody>
      </p:sp>
      <p:pic>
        <p:nvPicPr>
          <p:cNvPr id="34" name="Grafik 33" descr="Ein Bild, das Screenshot, Kunst, Kinderkunst enthält.&#10;&#10;Automatisch generierte Beschreibung">
            <a:extLst>
              <a:ext uri="{FF2B5EF4-FFF2-40B4-BE49-F238E27FC236}">
                <a16:creationId xmlns:a16="http://schemas.microsoft.com/office/drawing/2014/main" id="{50C5C635-76C0-E3C4-F1AF-8382B97812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4221" y="3212976"/>
            <a:ext cx="3559329" cy="2391200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015752B-BFC7-7839-0A3B-D662167D52E9}"/>
              </a:ext>
            </a:extLst>
          </p:cNvPr>
          <p:cNvCxnSpPr/>
          <p:nvPr/>
        </p:nvCxnSpPr>
        <p:spPr bwMode="auto">
          <a:xfrm flipH="1" flipV="1">
            <a:off x="3543051" y="3581608"/>
            <a:ext cx="132005" cy="281386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8F25EB7-2D70-554B-1FD4-5744605B95FB}"/>
              </a:ext>
            </a:extLst>
          </p:cNvPr>
          <p:cNvCxnSpPr/>
          <p:nvPr/>
        </p:nvCxnSpPr>
        <p:spPr bwMode="auto">
          <a:xfrm flipH="1" flipV="1">
            <a:off x="415560" y="3468285"/>
            <a:ext cx="132005" cy="281386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6B9CF41-59DC-3021-B661-F1F025D6B754}"/>
              </a:ext>
            </a:extLst>
          </p:cNvPr>
          <p:cNvCxnSpPr/>
          <p:nvPr/>
        </p:nvCxnSpPr>
        <p:spPr bwMode="auto">
          <a:xfrm flipH="1" flipV="1">
            <a:off x="4004212" y="3461071"/>
            <a:ext cx="132005" cy="281386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F10BCB61-9849-5AA1-B65C-69A7574591BF}"/>
              </a:ext>
            </a:extLst>
          </p:cNvPr>
          <p:cNvSpPr/>
          <p:nvPr/>
        </p:nvSpPr>
        <p:spPr bwMode="auto">
          <a:xfrm>
            <a:off x="8976320" y="5995073"/>
            <a:ext cx="3215680" cy="314247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20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66FF2D-DE32-3753-BD38-B395E6BD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Preprocessing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SpineJ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Levet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al., 2020)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E5696-90A9-EB55-5402-80C5F61C8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888"/>
            <a:ext cx="10515600" cy="5193791"/>
          </a:xfrm>
        </p:spPr>
        <p:txBody>
          <a:bodyPr>
            <a:normAutofit fontScale="70000" lnSpcReduction="20000"/>
          </a:bodyPr>
          <a:lstStyle/>
          <a:p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preprocessing_SpineJ.ijm</a:t>
            </a:r>
            <a:r>
              <a:rPr lang="de-DE" sz="2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macro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Fiji</a:t>
            </a:r>
            <a:endParaRPr lang="de-DE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channels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correclty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accordingly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Press on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do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indicated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(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open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directory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open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folder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like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save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code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de-DE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Preprocessing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dendrite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SpineJ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Blur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subtracts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orginal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synaptophysin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PSD-95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staining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Blur 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unsharped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mask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substracts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Blur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unharped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masked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staining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intensity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2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Otsu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dark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binarized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2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afterwards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0.05 µm –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infinity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ROIs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staining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BC5BE6-55BC-CDD5-198D-AF55D871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26" y="2209629"/>
            <a:ext cx="4434647" cy="165010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98383CF-FC3E-86D4-9333-7F4CC527F206}"/>
              </a:ext>
            </a:extLst>
          </p:cNvPr>
          <p:cNvSpPr txBox="1"/>
          <p:nvPr/>
        </p:nvSpPr>
        <p:spPr>
          <a:xfrm>
            <a:off x="5865977" y="1910062"/>
            <a:ext cx="407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Info: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2B674B8-B4D1-FC1F-396D-910C10371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75"/>
          <a:stretch>
            <a:fillRect/>
          </a:stretch>
        </p:blipFill>
        <p:spPr>
          <a:xfrm>
            <a:off x="5865977" y="2279394"/>
            <a:ext cx="3836486" cy="15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5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reProcessingSpineJ">
            <a:hlinkClick r:id="" action="ppaction://media"/>
            <a:extLst>
              <a:ext uri="{FF2B5EF4-FFF2-40B4-BE49-F238E27FC236}">
                <a16:creationId xmlns:a16="http://schemas.microsoft.com/office/drawing/2014/main" id="{84CA5CDF-39B6-34EB-2203-019A45E326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2847"/>
          <a:stretch>
            <a:fillRect/>
          </a:stretch>
        </p:blipFill>
        <p:spPr>
          <a:xfrm>
            <a:off x="829414" y="457200"/>
            <a:ext cx="105331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BBA8C-D925-5F29-DF2D-B6F33A66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52FEF-DEE3-0752-23F7-D68E42AB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SpineJ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Analysis 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al., 2020)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2DA6DF-9EB4-62A4-A5FB-49D3A53AA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888"/>
            <a:ext cx="10515600" cy="5193791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XX_spine.tif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Fiji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Cut out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wanted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dendrite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SpineJ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SpineJ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PlugIN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Coefficent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</a:t>
            </a: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Press on 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Segmentation</a:t>
            </a:r>
          </a:p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binarized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aware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reconnet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disconnected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dendrite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reconnection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brush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Dissconnect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attached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overlapping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brush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pipette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slightly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off,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crash)</a:t>
            </a:r>
          </a:p>
          <a:p>
            <a:pPr lvl="1"/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de-DE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neck end 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 Dialog 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neck end,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check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correctly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ignore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not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recognized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neck end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950FEA-91E2-A3CC-A702-D9A0262A67F3}"/>
              </a:ext>
            </a:extLst>
          </p:cNvPr>
          <p:cNvSpPr txBox="1"/>
          <p:nvPr/>
        </p:nvSpPr>
        <p:spPr>
          <a:xfrm>
            <a:off x="838200" y="102790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https://pubmed.ncbi.nlm.nih.gov/32006677/</a:t>
            </a:r>
          </a:p>
        </p:txBody>
      </p:sp>
    </p:spTree>
    <p:extLst>
      <p:ext uri="{BB962C8B-B14F-4D97-AF65-F5344CB8AC3E}">
        <p14:creationId xmlns:p14="http://schemas.microsoft.com/office/powerpoint/2010/main" val="269159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B0A2B-E312-4673-9CC5-CB356826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9B297-CE07-CDA6-EDB7-0432B7B3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SpineJ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Analysis (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al., 2020)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B79155-B894-6E95-6C69-5462B14A9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888"/>
            <a:ext cx="10939272" cy="5193791"/>
          </a:xfrm>
        </p:spPr>
        <p:txBody>
          <a:bodyPr>
            <a:normAutofit/>
          </a:bodyPr>
          <a:lstStyle/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binarized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aware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Delete </a:t>
            </a:r>
            <a:r>
              <a:rPr lang="de-DE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otherwise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incomplete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on!!!</a:t>
            </a:r>
          </a:p>
          <a:p>
            <a:pPr marL="457200" lvl="1" indent="0">
              <a:buNone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selecting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neck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press on </a:t>
            </a:r>
            <a:r>
              <a:rPr lang="de-D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Export Rois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Export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spine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shapes</a:t>
            </a:r>
            <a:r>
              <a:rPr lang="de-DE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dirty="0" err="1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de-DE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those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data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saved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at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location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your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source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image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and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neccessary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for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analysis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as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they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hold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information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about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spine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morphology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73B91D-332B-34F3-5783-DEEB1E9ED470}"/>
              </a:ext>
            </a:extLst>
          </p:cNvPr>
          <p:cNvSpPr txBox="1"/>
          <p:nvPr/>
        </p:nvSpPr>
        <p:spPr>
          <a:xfrm>
            <a:off x="838200" y="1027906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https://pubmed.ncbi.nlm.nih.gov/32006677/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A32123-0C5E-0977-93DC-53B3FA41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96" y="2323968"/>
            <a:ext cx="5257800" cy="416890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8B3EE0D-F41C-CCFC-5DF2-BF3A34E8BEFF}"/>
              </a:ext>
            </a:extLst>
          </p:cNvPr>
          <p:cNvSpPr/>
          <p:nvPr/>
        </p:nvSpPr>
        <p:spPr>
          <a:xfrm>
            <a:off x="6406896" y="6291072"/>
            <a:ext cx="871728" cy="2018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37F6DD2-FF53-3D33-62B7-7BAF3C194400}"/>
              </a:ext>
            </a:extLst>
          </p:cNvPr>
          <p:cNvSpPr/>
          <p:nvPr/>
        </p:nvSpPr>
        <p:spPr>
          <a:xfrm>
            <a:off x="7903464" y="3553968"/>
            <a:ext cx="1661160" cy="2316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117719-3886-F101-B385-FED9E5092F73}"/>
              </a:ext>
            </a:extLst>
          </p:cNvPr>
          <p:cNvSpPr/>
          <p:nvPr/>
        </p:nvSpPr>
        <p:spPr>
          <a:xfrm>
            <a:off x="7882128" y="2901696"/>
            <a:ext cx="1661160" cy="2316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04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ineJ">
            <a:hlinkClick r:id="" action="ppaction://media"/>
            <a:extLst>
              <a:ext uri="{FF2B5EF4-FFF2-40B4-BE49-F238E27FC236}">
                <a16:creationId xmlns:a16="http://schemas.microsoft.com/office/drawing/2014/main" id="{92D093D5-1F1B-6A50-090A-4C6923E5D3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3105"/>
          <a:stretch>
            <a:fillRect/>
          </a:stretch>
        </p:blipFill>
        <p:spPr>
          <a:xfrm>
            <a:off x="853188" y="457200"/>
            <a:ext cx="104856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0BF68-B311-7C52-9AFD-C4587AA9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Postprocessing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final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obtainment</a:t>
            </a:r>
            <a:endParaRPr lang="de-D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080B3A-D1E5-C52C-A29C-2D52CC000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61"/>
            <a:ext cx="10515600" cy="53355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quantify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obtained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de-DE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MeanSpineType_and_Synapse_Analysis_SYN_PSD_Transfected_v002.py</a:t>
            </a:r>
          </a:p>
          <a:p>
            <a:pPr marL="0" indent="0">
              <a:buNone/>
            </a:pP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Please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fileNameGetter</a:t>
            </a:r>
            <a:r>
              <a:rPr lang="de-DE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needed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otherwise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not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recognized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buNone/>
            </a:pP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folder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so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recognized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correctly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conditions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coded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folders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according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de-DE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FolderWithAllData</a:t>
            </a:r>
            <a:endParaRPr lang="de-DE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ConditionA</a:t>
            </a:r>
            <a:endParaRPr lang="de-D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Round_A</a:t>
            </a:r>
            <a:endParaRPr lang="de-D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Round_B</a:t>
            </a:r>
            <a:endParaRPr lang="de-D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  <a:p>
            <a:pPr lvl="1"/>
            <a:r>
              <a:rPr lang="de-D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ConditionB</a:t>
            </a:r>
            <a:endParaRPr lang="de-D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Round_A</a:t>
            </a:r>
            <a:endParaRPr lang="de-DE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9C940-0167-FB75-212C-88BE241C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33"/>
          <a:stretch>
            <a:fillRect/>
          </a:stretch>
        </p:blipFill>
        <p:spPr>
          <a:xfrm>
            <a:off x="924828" y="2595488"/>
            <a:ext cx="4839375" cy="9166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04C06A3-E606-D5E9-0671-FDBE80ED6153}"/>
              </a:ext>
            </a:extLst>
          </p:cNvPr>
          <p:cNvSpPr txBox="1"/>
          <p:nvPr/>
        </p:nvSpPr>
        <p:spPr>
          <a:xfrm>
            <a:off x="5850831" y="2410822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.</a:t>
            </a:r>
            <a:r>
              <a:rPr lang="de-DE" dirty="0" err="1"/>
              <a:t>czi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.</a:t>
            </a:r>
            <a:r>
              <a:rPr lang="de-DE" dirty="0" err="1"/>
              <a:t>tif</a:t>
            </a:r>
            <a:r>
              <a:rPr lang="de-DE" dirty="0"/>
              <a:t>,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!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E16AD47-BF1F-CEA6-5440-7840B73AABD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749040" y="2780154"/>
            <a:ext cx="5201358" cy="273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FB38686-EEAB-963C-ED6B-1C7E1DA58620}"/>
              </a:ext>
            </a:extLst>
          </p:cNvPr>
          <p:cNvSpPr txBox="1"/>
          <p:nvPr/>
        </p:nvSpPr>
        <p:spPr>
          <a:xfrm>
            <a:off x="4471123" y="4621506"/>
            <a:ext cx="7568162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b="1" dirty="0" err="1"/>
              <a:t>Results</a:t>
            </a:r>
            <a:r>
              <a:rPr lang="de-DE" b="1" dirty="0"/>
              <a:t> </a:t>
            </a:r>
            <a:r>
              <a:rPr lang="de-DE" b="1" dirty="0" err="1"/>
              <a:t>folder</a:t>
            </a:r>
            <a:r>
              <a:rPr lang="de-DE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Errors_in_Cells</a:t>
            </a:r>
            <a:r>
              <a:rPr lang="de-DE" dirty="0"/>
              <a:t> </a:t>
            </a:r>
            <a:r>
              <a:rPr lang="de-DE" sz="1400" dirty="0"/>
              <a:t>(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errors</a:t>
            </a:r>
            <a:r>
              <a:rPr lang="de-DE" sz="1400" dirty="0"/>
              <a:t> </a:t>
            </a:r>
            <a:r>
              <a:rPr lang="de-DE" sz="1400" dirty="0" err="1"/>
              <a:t>occur</a:t>
            </a:r>
            <a:r>
              <a:rPr lang="de-DE" sz="1400" dirty="0"/>
              <a:t> in </a:t>
            </a:r>
            <a:r>
              <a:rPr lang="de-DE" sz="1400" dirty="0" err="1"/>
              <a:t>files</a:t>
            </a:r>
            <a:r>
              <a:rPr lang="de-DE" sz="1400" dirty="0"/>
              <a:t>,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see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here</a:t>
            </a:r>
            <a:r>
              <a:rPr lang="de-DE" sz="1400" dirty="0"/>
              <a:t>… </a:t>
            </a:r>
            <a:r>
              <a:rPr lang="de-DE" sz="1400" dirty="0" err="1"/>
              <a:t>may</a:t>
            </a:r>
            <a:r>
              <a:rPr lang="de-DE" sz="1400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redo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image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Filopodia_ConditionA.csv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Mushroom_ConditionA.csv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Stubby_ConditionA.csv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Thin_ConditionA.csv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86501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</Words>
  <Application>Microsoft Office PowerPoint</Application>
  <PresentationFormat>Breitbild</PresentationFormat>
  <Paragraphs>74</Paragraphs>
  <Slides>9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Wingdings</vt:lpstr>
      <vt:lpstr>Office</vt:lpstr>
      <vt:lpstr>How to analyze spines?</vt:lpstr>
      <vt:lpstr>Semi-Manual</vt:lpstr>
      <vt:lpstr>PowerPoint-Präsentation</vt:lpstr>
      <vt:lpstr>Preprocessing for SpineJ (Levet et al., 2020)</vt:lpstr>
      <vt:lpstr>PowerPoint-Präsentation</vt:lpstr>
      <vt:lpstr>SpineJ Analysis (Levet et al., 2020) </vt:lpstr>
      <vt:lpstr>SpineJ Analysis (Levet et al., 2020) </vt:lpstr>
      <vt:lpstr>PowerPoint-Präsentation</vt:lpstr>
      <vt:lpstr>Postprocessing and final data obtainment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 Gabele</dc:creator>
  <cp:lastModifiedBy>Lea Gabele</cp:lastModifiedBy>
  <cp:revision>4</cp:revision>
  <dcterms:created xsi:type="dcterms:W3CDTF">2024-11-28T16:56:38Z</dcterms:created>
  <dcterms:modified xsi:type="dcterms:W3CDTF">2025-06-13T10:07:48Z</dcterms:modified>
</cp:coreProperties>
</file>